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4" r:id="rId6"/>
    <p:sldId id="274" r:id="rId7"/>
    <p:sldId id="259" r:id="rId8"/>
    <p:sldId id="263" r:id="rId9"/>
    <p:sldId id="265" r:id="rId10"/>
    <p:sldId id="269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2CBCD-0CB5-42FC-9095-783774C99948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A4876-A6B0-45C4-94B6-1296DDB61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2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ТЕОРЕТИЧЕСКИЕ ОСНОВЫ ПРОЦЕССНОГО ПОДХОДА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ТЕМА 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16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79898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РЕСУРСЫ ПРОЦЕССА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8208912" cy="5911552"/>
          </a:xfrm>
        </p:spPr>
        <p:txBody>
          <a:bodyPr>
            <a:normAutofit/>
          </a:bodyPr>
          <a:lstStyle/>
          <a:p>
            <a:r>
              <a:rPr lang="ru-RU" sz="2200" dirty="0"/>
              <a:t>К ресурсам процесса могут относиться: </a:t>
            </a:r>
            <a:r>
              <a:rPr lang="ru-RU" sz="2200" b="1" dirty="0"/>
              <a:t>информация, персонал, оборудование, программное обеспечение, инфраструктура, среда, транспорт, связь и пр.</a:t>
            </a: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Ресурсы </a:t>
            </a:r>
            <a:r>
              <a:rPr lang="ru-RU" sz="2200" b="1" dirty="0"/>
              <a:t>процесса:</a:t>
            </a:r>
            <a:endParaRPr lang="ru-RU" sz="2200" dirty="0"/>
          </a:p>
          <a:p>
            <a:pPr lvl="0"/>
            <a:r>
              <a:rPr lang="ru-RU" sz="2200" dirty="0"/>
              <a:t>находятся под управлением владельца процесса;</a:t>
            </a:r>
          </a:p>
          <a:p>
            <a:pPr lvl="0"/>
            <a:r>
              <a:rPr lang="ru-RU" sz="2200" dirty="0"/>
              <a:t>их объем планируется на большое количество циклов или длительный период работы процесса.</a:t>
            </a: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Входы </a:t>
            </a:r>
            <a:r>
              <a:rPr lang="ru-RU" sz="2200" b="1" dirty="0"/>
              <a:t>процесса:</a:t>
            </a:r>
            <a:endParaRPr lang="ru-RU" sz="2200" dirty="0"/>
          </a:p>
          <a:p>
            <a:pPr lvl="0"/>
            <a:r>
              <a:rPr lang="ru-RU" sz="2200" dirty="0"/>
              <a:t>поступают в процесс извне;</a:t>
            </a:r>
          </a:p>
          <a:p>
            <a:pPr lvl="0"/>
            <a:r>
              <a:rPr lang="ru-RU" sz="2200" dirty="0"/>
              <a:t>их объем планируется на один или несколько циклов работы процесса, или выпуск определенного объема продукта.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3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953827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68344" y="328842"/>
            <a:ext cx="1717700" cy="52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6549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РЕСУРСНОЕ ОКРУЖЕНИЕ ПРОЦЕССА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93800"/>
            <a:ext cx="68961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6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856984" cy="72008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ПОСТАВЩИКИ И ПОТРЕБИТЕЛИ ПОТОКОВ ПРОЦЕССА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9" y="1628800"/>
            <a:ext cx="899094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8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7989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ВЛАДЕЛЕЦ ПРОЦЕССА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43800" cy="49685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Владелец процесса </a:t>
            </a:r>
            <a:r>
              <a:rPr lang="ru-RU" b="1" dirty="0"/>
              <a:t>– лицо (бизнес-роль), несущее</a:t>
            </a:r>
          </a:p>
          <a:p>
            <a:pPr marL="0" indent="0">
              <a:buNone/>
            </a:pPr>
            <a:r>
              <a:rPr lang="ru-RU" b="1" dirty="0"/>
              <a:t>полную ответственность за процесс и наделенное</a:t>
            </a:r>
          </a:p>
          <a:p>
            <a:pPr marL="0" indent="0">
              <a:buNone/>
            </a:pPr>
            <a:r>
              <a:rPr lang="ru-RU" b="1" dirty="0"/>
              <a:t>полномочиями в отношении этого </a:t>
            </a:r>
            <a:r>
              <a:rPr lang="ru-RU" b="1" dirty="0" smtClean="0"/>
              <a:t>процесса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Владелец</a:t>
            </a:r>
            <a:r>
              <a:rPr lang="ru-RU" b="1" dirty="0" smtClean="0"/>
              <a:t> не </a:t>
            </a:r>
            <a:r>
              <a:rPr lang="ru-RU" b="1" dirty="0"/>
              <a:t>касается функций, выполняемых в </a:t>
            </a:r>
            <a:r>
              <a:rPr lang="ru-RU" b="1" dirty="0" smtClean="0"/>
              <a:t>рамках процесса </a:t>
            </a:r>
            <a:r>
              <a:rPr lang="ru-RU" b="1" dirty="0"/>
              <a:t>отдельными исполнителями, ему </a:t>
            </a:r>
            <a:r>
              <a:rPr lang="ru-RU" b="1" dirty="0" smtClean="0"/>
              <a:t>важна успешная </a:t>
            </a:r>
            <a:r>
              <a:rPr lang="ru-RU" b="1" dirty="0"/>
              <a:t>реализация всего </a:t>
            </a:r>
            <a:r>
              <a:rPr lang="ru-RU" b="1" dirty="0" smtClean="0"/>
              <a:t>процесса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Владелец</a:t>
            </a:r>
            <a:r>
              <a:rPr lang="ru-RU" b="1" dirty="0" smtClean="0"/>
              <a:t> </a:t>
            </a:r>
            <a:r>
              <a:rPr lang="ru-RU" b="1" dirty="0"/>
              <a:t>процесса обеспечивает взаимодействие с</a:t>
            </a:r>
          </a:p>
          <a:p>
            <a:pPr marL="0" indent="0">
              <a:buNone/>
            </a:pPr>
            <a:r>
              <a:rPr lang="ru-RU" b="1" dirty="0"/>
              <a:t>поставщиками входных потоков процесса и с</a:t>
            </a:r>
          </a:p>
          <a:p>
            <a:pPr marL="0" indent="0">
              <a:buNone/>
            </a:pPr>
            <a:r>
              <a:rPr lang="ru-RU" b="1" dirty="0"/>
              <a:t>потребителями его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61877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8064896" cy="3886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b="1" dirty="0"/>
              <a:t>Критерии выбора владельца </a:t>
            </a:r>
            <a:r>
              <a:rPr lang="ru-RU" sz="3000" b="1" dirty="0" smtClean="0"/>
              <a:t>процесса</a:t>
            </a:r>
          </a:p>
          <a:p>
            <a:pPr marL="0" indent="0" algn="ctr">
              <a:buNone/>
            </a:pPr>
            <a:endParaRPr lang="ru-RU" sz="3000" b="1" dirty="0"/>
          </a:p>
          <a:p>
            <a:r>
              <a:rPr lang="ru-RU" b="1" dirty="0" smtClean="0"/>
              <a:t>Детальное </a:t>
            </a:r>
            <a:r>
              <a:rPr lang="ru-RU" b="1" dirty="0"/>
              <a:t>знание бизнес-процесса, компетентность </a:t>
            </a:r>
            <a:r>
              <a:rPr lang="ru-RU" b="1" dirty="0" smtClean="0"/>
              <a:t>и профессиональные </a:t>
            </a:r>
            <a:r>
              <a:rPr lang="ru-RU" b="1" dirty="0"/>
              <a:t>знания</a:t>
            </a:r>
          </a:p>
          <a:p>
            <a:r>
              <a:rPr lang="ru-RU" b="1" dirty="0" smtClean="0"/>
              <a:t>Возможность </a:t>
            </a:r>
            <a:r>
              <a:rPr lang="ru-RU" b="1" dirty="0"/>
              <a:t>влиять на людей и </a:t>
            </a:r>
            <a:r>
              <a:rPr lang="ru-RU" b="1" dirty="0" smtClean="0"/>
              <a:t>способствовать изменениям</a:t>
            </a:r>
          </a:p>
          <a:p>
            <a:r>
              <a:rPr lang="ru-RU" b="1" dirty="0" smtClean="0"/>
              <a:t>Коммуникативные </a:t>
            </a:r>
            <a:r>
              <a:rPr lang="ru-RU" b="1" dirty="0"/>
              <a:t>способности</a:t>
            </a:r>
          </a:p>
          <a:p>
            <a:r>
              <a:rPr lang="ru-RU" b="1" dirty="0" smtClean="0"/>
              <a:t>Понимание </a:t>
            </a:r>
            <a:r>
              <a:rPr lang="ru-RU" b="1" dirty="0"/>
              <a:t>важности порученного дела и </a:t>
            </a:r>
            <a:r>
              <a:rPr lang="ru-RU" b="1" dirty="0" smtClean="0"/>
              <a:t>надлежащая мотивация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97" y="4005064"/>
            <a:ext cx="52387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781800" cy="7989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ГРАНИЦЫ ПРОЦЕССА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331236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Внешний интерфейс процесса </a:t>
            </a:r>
            <a:r>
              <a:rPr lang="ru-RU" dirty="0" smtClean="0"/>
              <a:t>–механизм </a:t>
            </a:r>
            <a:r>
              <a:rPr lang="ru-RU" dirty="0"/>
              <a:t>(</a:t>
            </a:r>
            <a:r>
              <a:rPr lang="ru-RU" dirty="0" smtClean="0"/>
              <a:t>организационный, информационный</a:t>
            </a:r>
            <a:r>
              <a:rPr lang="ru-RU" dirty="0"/>
              <a:t>, технический</a:t>
            </a:r>
            <a:r>
              <a:rPr lang="ru-RU" dirty="0" smtClean="0"/>
              <a:t>), посредством </a:t>
            </a:r>
            <a:r>
              <a:rPr lang="ru-RU" dirty="0"/>
              <a:t>которого </a:t>
            </a:r>
            <a:r>
              <a:rPr lang="ru-RU" dirty="0" smtClean="0"/>
              <a:t>процесс взаимодействует </a:t>
            </a:r>
            <a:r>
              <a:rPr lang="ru-RU" dirty="0"/>
              <a:t>с предшествующим </a:t>
            </a:r>
            <a:r>
              <a:rPr lang="ru-RU" dirty="0" smtClean="0"/>
              <a:t>и последующим процессами</a:t>
            </a:r>
          </a:p>
          <a:p>
            <a:endParaRPr lang="ru-RU" dirty="0"/>
          </a:p>
          <a:p>
            <a:r>
              <a:rPr lang="ru-RU" b="1" dirty="0" smtClean="0"/>
              <a:t>Внутренний </a:t>
            </a:r>
            <a:r>
              <a:rPr lang="ru-RU" b="1" dirty="0"/>
              <a:t>интерфейс процесса </a:t>
            </a:r>
            <a:r>
              <a:rPr lang="ru-RU" dirty="0" smtClean="0"/>
              <a:t>- точка</a:t>
            </a:r>
            <a:r>
              <a:rPr lang="ru-RU" dirty="0"/>
              <a:t>, в которой выход </a:t>
            </a:r>
            <a:r>
              <a:rPr lang="ru-RU" dirty="0" smtClean="0"/>
              <a:t>функции пересекается </a:t>
            </a:r>
            <a:r>
              <a:rPr lang="ru-RU" dirty="0"/>
              <a:t>с </a:t>
            </a:r>
            <a:r>
              <a:rPr lang="ru-RU" dirty="0" smtClean="0"/>
              <a:t>организационными границами </a:t>
            </a:r>
            <a:r>
              <a:rPr lang="ru-RU" dirty="0"/>
              <a:t>и становится входом </a:t>
            </a:r>
            <a:r>
              <a:rPr lang="ru-RU" dirty="0" smtClean="0"/>
              <a:t>для других </a:t>
            </a:r>
            <a:r>
              <a:rPr lang="ru-RU" dirty="0"/>
              <a:t>функций, механизм </a:t>
            </a:r>
            <a:r>
              <a:rPr lang="ru-RU" dirty="0" smtClean="0"/>
              <a:t>реализации взаимодействия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874965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35696" y="3665895"/>
            <a:ext cx="936104" cy="12159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771800" y="3657700"/>
            <a:ext cx="4248472" cy="122413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6891" y="4881836"/>
            <a:ext cx="3733714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nsolas" pitchFamily="49" charset="0"/>
                <a:cs typeface="Consolas" pitchFamily="49" charset="0"/>
              </a:rPr>
              <a:t>ВНЕШНИЙ ИНТЕРФЕЙС </a:t>
            </a:r>
          </a:p>
          <a:p>
            <a:pPr algn="ctr"/>
            <a:r>
              <a:rPr lang="ru-RU" sz="2800" b="1" dirty="0" smtClean="0">
                <a:latin typeface="Consolas" pitchFamily="49" charset="0"/>
                <a:cs typeface="Consolas" pitchFamily="49" charset="0"/>
              </a:rPr>
              <a:t>ПРОЦЕССА</a:t>
            </a:r>
            <a:endParaRPr lang="ru-RU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1963" y="4881835"/>
            <a:ext cx="4451861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nsolas" pitchFamily="49" charset="0"/>
                <a:cs typeface="Consolas" pitchFamily="49" charset="0"/>
              </a:rPr>
              <a:t>ВНУТРЕННИЙ ИНТЕРФЕЙС </a:t>
            </a:r>
          </a:p>
          <a:p>
            <a:pPr algn="ctr"/>
            <a:r>
              <a:rPr lang="ru-RU" sz="2800" b="1" dirty="0" smtClean="0">
                <a:latin typeface="Consolas" pitchFamily="49" charset="0"/>
                <a:cs typeface="Consolas" pitchFamily="49" charset="0"/>
              </a:rPr>
              <a:t>ПРОЦЕССА</a:t>
            </a:r>
            <a:endParaRPr lang="ru-RU" sz="2800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563888" y="3429000"/>
            <a:ext cx="2448272" cy="145283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364088" y="3429000"/>
            <a:ext cx="576064" cy="145283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1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7989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Свойства процесса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3886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/>
              <a:t>Результативность </a:t>
            </a:r>
            <a:endParaRPr lang="ru-RU" sz="3200" b="1" dirty="0" smtClean="0"/>
          </a:p>
          <a:p>
            <a:r>
              <a:rPr lang="ru-RU" sz="3200" b="1" dirty="0" smtClean="0"/>
              <a:t>Определенность </a:t>
            </a:r>
          </a:p>
          <a:p>
            <a:r>
              <a:rPr lang="ru-RU" sz="3200" b="1" dirty="0" smtClean="0"/>
              <a:t>Управляемость</a:t>
            </a:r>
          </a:p>
          <a:p>
            <a:r>
              <a:rPr lang="ru-RU" sz="3200" b="1" dirty="0" smtClean="0"/>
              <a:t>Эффективность</a:t>
            </a:r>
          </a:p>
          <a:p>
            <a:r>
              <a:rPr lang="ru-RU" sz="3200" b="1" dirty="0" smtClean="0"/>
              <a:t>Повторяемость</a:t>
            </a:r>
            <a:endParaRPr lang="ru-RU" sz="3200" dirty="0"/>
          </a:p>
          <a:p>
            <a:r>
              <a:rPr lang="ru-RU" sz="3200" b="1" dirty="0" smtClean="0"/>
              <a:t>Стоимость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61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ПРОЦЕСС (Процесс отвечает на вопрос: ЧТО?) –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преобразовывает вход в выход, т.е. изменяет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состояние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Процессы </a:t>
            </a:r>
            <a:r>
              <a:rPr lang="ru-RU" b="1" i="1" dirty="0">
                <a:solidFill>
                  <a:schemeClr val="tx1"/>
                </a:solidFill>
              </a:rPr>
              <a:t>бездействуют, пока не подан </a:t>
            </a:r>
            <a:r>
              <a:rPr lang="ru-RU" b="1" i="1" dirty="0" smtClean="0">
                <a:solidFill>
                  <a:schemeClr val="tx1"/>
                </a:solidFill>
              </a:rPr>
              <a:t>вход</a:t>
            </a:r>
            <a:endParaRPr lang="ru-RU" b="1" i="1" dirty="0">
              <a:solidFill>
                <a:schemeClr val="tx1"/>
              </a:solidFill>
            </a:endParaRPr>
          </a:p>
          <a:p>
            <a:endParaRPr lang="ru-RU" b="1" i="1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ПРОЦЕДУРА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(Процедура отвечает на вопрос: КАК?)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путь, которым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выполняется работа, чтобы выполнить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задачу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i="1" dirty="0"/>
              <a:t>Мы нуждаемся в процедурах, когда Задача комплексная </a:t>
            </a:r>
            <a:r>
              <a:rPr lang="ru-RU" b="1" i="1" dirty="0" smtClean="0"/>
              <a:t>или стандартная</a:t>
            </a:r>
            <a:r>
              <a:rPr lang="ru-RU" b="1" i="1" dirty="0"/>
              <a:t>. Если мы не заинтересованы в том, </a:t>
            </a:r>
            <a:r>
              <a:rPr lang="ru-RU" b="1" i="1" dirty="0" smtClean="0"/>
              <a:t>чтобы зафиксировать </a:t>
            </a:r>
            <a:r>
              <a:rPr lang="ru-RU" b="1" i="1" dirty="0"/>
              <a:t>как выполняется Задача – важен </a:t>
            </a:r>
            <a:r>
              <a:rPr lang="ru-RU" b="1" i="1" dirty="0" smtClean="0"/>
              <a:t>только результат</a:t>
            </a:r>
            <a:r>
              <a:rPr lang="ru-RU" b="1" i="1" dirty="0"/>
              <a:t>, то мы не нуждаемся в процедурах.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00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980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Определение понятия «процесс»: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543800" cy="525658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/>
              <a:t>Согласно ГОСТ </a:t>
            </a:r>
            <a:r>
              <a:rPr lang="ru-RU" b="1" dirty="0"/>
              <a:t>Р ИСО </a:t>
            </a:r>
            <a:r>
              <a:rPr lang="ru-RU" b="1" dirty="0" smtClean="0"/>
              <a:t>серии 9000:</a:t>
            </a:r>
          </a:p>
          <a:p>
            <a:pPr marL="0" indent="0" algn="just">
              <a:buNone/>
            </a:pPr>
            <a:r>
              <a:rPr lang="ru-RU" dirty="0" smtClean="0"/>
              <a:t>«…это </a:t>
            </a:r>
            <a:r>
              <a:rPr lang="ru-RU" dirty="0"/>
              <a:t>совокупность </a:t>
            </a:r>
            <a:r>
              <a:rPr lang="ru-RU" b="1" dirty="0"/>
              <a:t>взаимосвязанных</a:t>
            </a:r>
            <a:r>
              <a:rPr lang="ru-RU" dirty="0"/>
              <a:t> или взаимодействующих видов деятельности, преобразующая входы в </a:t>
            </a:r>
            <a:r>
              <a:rPr lang="ru-RU" dirty="0" smtClean="0"/>
              <a:t>выходы»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b="1" dirty="0" smtClean="0"/>
              <a:t>«… </a:t>
            </a:r>
            <a:r>
              <a:rPr lang="ru-RU" dirty="0" smtClean="0"/>
              <a:t>это</a:t>
            </a:r>
            <a:r>
              <a:rPr lang="ru-RU" b="1" dirty="0" smtClean="0"/>
              <a:t> </a:t>
            </a:r>
            <a:r>
              <a:rPr lang="ru-RU" dirty="0" smtClean="0"/>
              <a:t>последовательность </a:t>
            </a:r>
            <a:r>
              <a:rPr lang="ru-RU" dirty="0"/>
              <a:t>исполнения функций (работ, операций), направленных на создание результата, имеющего </a:t>
            </a:r>
            <a:r>
              <a:rPr lang="ru-RU" b="1" u="sng" dirty="0"/>
              <a:t>ценность</a:t>
            </a:r>
            <a:r>
              <a:rPr lang="ru-RU" dirty="0"/>
              <a:t> для потребителя</a:t>
            </a:r>
            <a:r>
              <a:rPr lang="ru-RU" dirty="0" smtClean="0"/>
              <a:t>»</a:t>
            </a:r>
          </a:p>
          <a:p>
            <a:pPr marL="0" indent="0" algn="just">
              <a:buNone/>
            </a:pPr>
            <a:endParaRPr lang="ru-RU" dirty="0" smtClean="0"/>
          </a:p>
          <a:p>
            <a:r>
              <a:rPr lang="ru-RU" b="1" dirty="0"/>
              <a:t>Процессно-ориентированная организация </a:t>
            </a:r>
            <a:r>
              <a:rPr lang="ru-RU" dirty="0"/>
              <a:t>– это организация, </a:t>
            </a:r>
            <a:r>
              <a:rPr lang="ru-RU" dirty="0" smtClean="0"/>
              <a:t>в которой </a:t>
            </a:r>
            <a:r>
              <a:rPr lang="ru-RU" dirty="0"/>
              <a:t>деятельностью и ресурсами управляют как процессом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300659" cy="94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30" y="0"/>
            <a:ext cx="1197669" cy="102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4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726976"/>
          </a:xfrm>
        </p:spPr>
        <p:txBody>
          <a:bodyPr>
            <a:no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ажнейшие </a:t>
            </a:r>
            <a:r>
              <a:rPr lang="ru-RU" sz="2800" dirty="0"/>
              <a:t>составляющие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992888" cy="38862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ru-RU" b="1" dirty="0"/>
              <a:t>«последовательность исполнения функций» </a:t>
            </a:r>
            <a:endParaRPr lang="ru-RU" b="1" dirty="0" smtClean="0"/>
          </a:p>
          <a:p>
            <a:pPr lvl="0"/>
            <a:endParaRPr lang="ru-RU" b="1" dirty="0"/>
          </a:p>
          <a:p>
            <a:pPr lvl="0"/>
            <a:r>
              <a:rPr lang="ru-RU" b="1" dirty="0" smtClean="0"/>
              <a:t>«</a:t>
            </a:r>
            <a:r>
              <a:rPr lang="ru-RU" b="1" dirty="0"/>
              <a:t>направленных на создание результата» </a:t>
            </a:r>
            <a:endParaRPr lang="ru-RU" b="1" dirty="0" smtClean="0"/>
          </a:p>
          <a:p>
            <a:pPr lvl="0"/>
            <a:endParaRPr lang="ru-RU" b="1" dirty="0"/>
          </a:p>
          <a:p>
            <a:pPr lvl="0"/>
            <a:r>
              <a:rPr lang="ru-RU" b="1" dirty="0" smtClean="0"/>
              <a:t>«</a:t>
            </a:r>
            <a:r>
              <a:rPr lang="ru-RU" b="1" dirty="0"/>
              <a:t>результата, имеющего ценность для потребителя» </a:t>
            </a:r>
          </a:p>
        </p:txBody>
      </p:sp>
    </p:spTree>
    <p:extLst>
      <p:ext uri="{BB962C8B-B14F-4D97-AF65-F5344CB8AC3E}">
        <p14:creationId xmlns:p14="http://schemas.microsoft.com/office/powerpoint/2010/main" val="9844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543800" cy="554461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Понятие </a:t>
            </a:r>
            <a:r>
              <a:rPr lang="ru-RU" b="1" u="sng" dirty="0"/>
              <a:t>«бизнес-процесс» </a:t>
            </a:r>
            <a:r>
              <a:rPr lang="ru-RU" dirty="0" smtClean="0"/>
              <a:t>относится ко всем </a:t>
            </a:r>
            <a:r>
              <a:rPr lang="ru-RU" dirty="0"/>
              <a:t>процессам </a:t>
            </a:r>
            <a:r>
              <a:rPr lang="ru-RU" dirty="0" smtClean="0"/>
              <a:t>организации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настоящее время существует множество определений или интерпретаций понятия </a:t>
            </a:r>
            <a:r>
              <a:rPr lang="ru-RU" dirty="0" smtClean="0"/>
              <a:t>бизнес-процесс, но основным </a:t>
            </a:r>
            <a:r>
              <a:rPr lang="ru-RU" dirty="0"/>
              <a:t>отличием </a:t>
            </a:r>
            <a:r>
              <a:rPr lang="ru-RU" dirty="0" smtClean="0"/>
              <a:t>данного понятия является </a:t>
            </a:r>
            <a:r>
              <a:rPr lang="ru-RU" dirty="0"/>
              <a:t>наличие </a:t>
            </a:r>
            <a:r>
              <a:rPr lang="ru-RU" b="1" u="sng" dirty="0"/>
              <a:t>управленческого воздействия.</a:t>
            </a: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БП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как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деятельность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БП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как создание продукта/услуги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БП </a:t>
            </a:r>
            <a:r>
              <a:rPr lang="ru-RU" sz="2800" b="1" dirty="0">
                <a:solidFill>
                  <a:srgbClr val="00B050"/>
                </a:solidFill>
              </a:rPr>
              <a:t>как формирование прибавочной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или </a:t>
            </a:r>
            <a:r>
              <a:rPr lang="ru-RU" sz="2800" b="1" dirty="0">
                <a:solidFill>
                  <a:srgbClr val="00B050"/>
                </a:solidFill>
              </a:rPr>
              <a:t>потребительной стоимости</a:t>
            </a:r>
          </a:p>
          <a:p>
            <a:pPr marL="0" indent="0">
              <a:buNone/>
            </a:pP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34067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" y="507887"/>
            <a:ext cx="9081023" cy="558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6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546944"/>
            <a:ext cx="7886700" cy="433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Противопоставление «функционального» и «процессного» подходов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322" y="1196752"/>
            <a:ext cx="86352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Результатом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функционального, и процессного подходов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проектирование 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организационной структуры (т.е.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функциональных областей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порядка взаимодействия в ее рамках (т.е. процессов).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Разница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распределять функциональные обязанности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проектировать процессы взаимодействия между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функциональными областями</a:t>
            </a: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Функциональный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 отвечает на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процессный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делать?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Противоречий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двумя подходами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существует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они не только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дополняют друг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друга, но 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применяться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параллельно</a:t>
            </a:r>
          </a:p>
        </p:txBody>
      </p:sp>
    </p:spTree>
    <p:extLst>
      <p:ext uri="{BB962C8B-B14F-4D97-AF65-F5344CB8AC3E}">
        <p14:creationId xmlns:p14="http://schemas.microsoft.com/office/powerpoint/2010/main" val="8142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781800" cy="9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Модель процесса</a:t>
            </a:r>
            <a:endParaRPr lang="ru-RU" sz="4000" dirty="0"/>
          </a:p>
        </p:txBody>
      </p:sp>
      <p:pic>
        <p:nvPicPr>
          <p:cNvPr id="4" name="Объект 3" descr="УПРАВЛЕНИЕ ПРОЦЕССАМИ. Кошкарева Н. 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980728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3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02488" cy="6549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характеристики процесса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543800" cy="38862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Название</a:t>
            </a:r>
            <a:r>
              <a:rPr lang="ru-RU" b="1" dirty="0"/>
              <a:t> (определение) процесса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Реализуемая </a:t>
            </a:r>
            <a:r>
              <a:rPr lang="ru-RU" b="1" dirty="0">
                <a:solidFill>
                  <a:srgbClr val="C00000"/>
                </a:solidFill>
              </a:rPr>
              <a:t>функция</a:t>
            </a:r>
            <a:r>
              <a:rPr lang="ru-RU" b="1" dirty="0"/>
              <a:t> или </a:t>
            </a:r>
            <a:r>
              <a:rPr lang="ru-RU" b="1" dirty="0" smtClean="0"/>
              <a:t>их последовательность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Участники</a:t>
            </a:r>
            <a:r>
              <a:rPr lang="ru-RU" b="1" dirty="0" smtClean="0"/>
              <a:t> </a:t>
            </a:r>
            <a:r>
              <a:rPr lang="ru-RU" b="1" dirty="0"/>
              <a:t>процесса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Ответственное </a:t>
            </a:r>
            <a:r>
              <a:rPr lang="ru-RU" b="1" dirty="0"/>
              <a:t>лицо – </a:t>
            </a:r>
            <a:r>
              <a:rPr lang="ru-RU" b="1" dirty="0">
                <a:solidFill>
                  <a:srgbClr val="C00000"/>
                </a:solidFill>
              </a:rPr>
              <a:t>владелец</a:t>
            </a:r>
            <a:r>
              <a:rPr lang="ru-RU" b="1" dirty="0"/>
              <a:t> процесса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Входные </a:t>
            </a:r>
            <a:r>
              <a:rPr lang="ru-RU" b="1" dirty="0">
                <a:solidFill>
                  <a:srgbClr val="C00000"/>
                </a:solidFill>
              </a:rPr>
              <a:t>и выходные </a:t>
            </a:r>
            <a:r>
              <a:rPr lang="ru-RU" b="1" dirty="0"/>
              <a:t>потоки, а так же </a:t>
            </a:r>
            <a:r>
              <a:rPr lang="ru-RU" b="1" dirty="0" smtClean="0"/>
              <a:t>их </a:t>
            </a:r>
            <a:r>
              <a:rPr lang="ru-RU" b="1" dirty="0" smtClean="0">
                <a:solidFill>
                  <a:srgbClr val="C00000"/>
                </a:solidFill>
              </a:rPr>
              <a:t>поставщики</a:t>
            </a:r>
            <a:r>
              <a:rPr lang="ru-RU" b="1" dirty="0" smtClean="0"/>
              <a:t> </a:t>
            </a:r>
            <a:r>
              <a:rPr lang="ru-RU" b="1" dirty="0"/>
              <a:t>(или потребители)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Требуемые </a:t>
            </a:r>
            <a:r>
              <a:rPr lang="ru-RU" b="1" dirty="0">
                <a:solidFill>
                  <a:srgbClr val="C00000"/>
                </a:solidFill>
              </a:rPr>
              <a:t>ресурсы</a:t>
            </a:r>
            <a:r>
              <a:rPr lang="ru-RU" b="1" dirty="0"/>
              <a:t> </a:t>
            </a: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Определяющая </a:t>
            </a:r>
            <a:r>
              <a:rPr lang="ru-RU" b="1" dirty="0">
                <a:solidFill>
                  <a:srgbClr val="C00000"/>
                </a:solidFill>
              </a:rPr>
              <a:t>цель</a:t>
            </a:r>
            <a:r>
              <a:rPr lang="ru-RU" b="1" dirty="0"/>
              <a:t> </a:t>
            </a:r>
            <a:r>
              <a:rPr lang="ru-RU" b="1" dirty="0" smtClean="0"/>
              <a:t>процесса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Метрики</a:t>
            </a:r>
            <a:r>
              <a:rPr lang="ru-RU" b="1" dirty="0" smtClean="0"/>
              <a:t> </a:t>
            </a:r>
            <a:r>
              <a:rPr lang="ru-RU" b="1" dirty="0"/>
              <a:t>процесса</a:t>
            </a:r>
            <a:r>
              <a:rPr lang="ru-RU" b="1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Возможные </a:t>
            </a:r>
            <a:r>
              <a:rPr lang="ru-RU" b="1" dirty="0">
                <a:solidFill>
                  <a:srgbClr val="C00000"/>
                </a:solidFill>
              </a:rPr>
              <a:t>риски</a:t>
            </a:r>
            <a:r>
              <a:rPr lang="ru-RU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 Документальное </a:t>
            </a:r>
            <a:r>
              <a:rPr lang="ru-RU" b="1" dirty="0" smtClean="0">
                <a:solidFill>
                  <a:srgbClr val="C00000"/>
                </a:solidFill>
              </a:rPr>
              <a:t>описание</a:t>
            </a:r>
            <a:r>
              <a:rPr lang="ru-RU" b="1" dirty="0" smtClean="0"/>
              <a:t> </a:t>
            </a:r>
            <a:r>
              <a:rPr lang="ru-RU" b="1" dirty="0"/>
              <a:t>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1012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7920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ЦЕЛИ ПРОЦЕССА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7776864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/>
              <a:t>Каждый </a:t>
            </a:r>
            <a:r>
              <a:rPr lang="ru-RU" sz="2800" b="1" dirty="0" smtClean="0"/>
              <a:t>процесс должен </a:t>
            </a:r>
            <a:r>
              <a:rPr lang="ru-RU" sz="2800" b="1" dirty="0"/>
              <a:t>иметь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цель или систему целей</a:t>
            </a:r>
            <a:r>
              <a:rPr lang="ru-RU" sz="2800" b="1" dirty="0"/>
              <a:t>, </a:t>
            </a:r>
            <a:r>
              <a:rPr lang="ru-RU" sz="2800" b="1" dirty="0" smtClean="0"/>
              <a:t>на достижение </a:t>
            </a:r>
            <a:r>
              <a:rPr lang="ru-RU" sz="2800" b="1" dirty="0"/>
              <a:t>которых он </a:t>
            </a:r>
            <a:r>
              <a:rPr lang="ru-RU" sz="2800" b="1" dirty="0" smtClean="0"/>
              <a:t>направлен</a:t>
            </a:r>
          </a:p>
          <a:p>
            <a:endParaRPr lang="ru-RU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 smtClean="0"/>
              <a:t>требования потребителей</a:t>
            </a:r>
          </a:p>
          <a:p>
            <a:endParaRPr lang="ru-RU" sz="28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/>
              <a:t>и</a:t>
            </a:r>
            <a:r>
              <a:rPr lang="ru-RU" sz="2800" b="1" i="1" dirty="0" smtClean="0"/>
              <a:t>зменения </a:t>
            </a:r>
            <a:r>
              <a:rPr lang="ru-RU" sz="2800" dirty="0" smtClean="0"/>
              <a:t>с </a:t>
            </a:r>
            <a:r>
              <a:rPr lang="ru-RU" sz="2800" dirty="0"/>
              <a:t>течением </a:t>
            </a:r>
            <a:r>
              <a:rPr lang="ru-RU" sz="2800" dirty="0" smtClean="0"/>
              <a:t>времени</a:t>
            </a:r>
          </a:p>
          <a:p>
            <a:endParaRPr lang="ru-RU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формулирование одной </a:t>
            </a:r>
            <a:r>
              <a:rPr lang="ru-RU" sz="2800" b="1" i="1" dirty="0"/>
              <a:t>наиболее </a:t>
            </a:r>
            <a:r>
              <a:rPr lang="ru-RU" sz="2800" b="1" i="1" dirty="0" smtClean="0"/>
              <a:t>важной цели</a:t>
            </a:r>
            <a:endParaRPr lang="ru-RU" sz="28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0"/>
            <a:ext cx="6350" cy="3684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91" y="1340768"/>
            <a:ext cx="99870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167</TotalTime>
  <Words>598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ТЕОРЕТИЧЕСКИЕ ОСНОВЫ ПРОЦЕССНОГО ПОДХОДА</vt:lpstr>
      <vt:lpstr>Определение понятия «процесс»:</vt:lpstr>
      <vt:lpstr>Важнейшие составляющие процесса</vt:lpstr>
      <vt:lpstr>Презентация PowerPoint</vt:lpstr>
      <vt:lpstr>Презентация PowerPoint</vt:lpstr>
      <vt:lpstr>Презентация PowerPoint</vt:lpstr>
      <vt:lpstr>Модель процесса</vt:lpstr>
      <vt:lpstr>Основные характеристики процесса</vt:lpstr>
      <vt:lpstr>ЦЕЛИ ПРОЦЕССА</vt:lpstr>
      <vt:lpstr>РЕСУРСЫ ПРОЦЕССА</vt:lpstr>
      <vt:lpstr>Презентация PowerPoint</vt:lpstr>
      <vt:lpstr>РЕСУРСНОЕ ОКРУЖЕНИЕ ПРОЦЕССА</vt:lpstr>
      <vt:lpstr>ПОСТАВЩИКИ И ПОТРЕБИТЕЛИ ПОТОКОВ ПРОЦЕССА</vt:lpstr>
      <vt:lpstr>ВЛАДЕЛЕЦ ПРОЦЕССА</vt:lpstr>
      <vt:lpstr>Презентация PowerPoint</vt:lpstr>
      <vt:lpstr>ГРАНИЦЫ ПРОЦЕССА</vt:lpstr>
      <vt:lpstr>Свойства процесса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ПРОЦЕССНОГО ПОДХОДА</dc:title>
  <dc:creator>Grachev Anton</dc:creator>
  <cp:lastModifiedBy>user</cp:lastModifiedBy>
  <cp:revision>23</cp:revision>
  <dcterms:created xsi:type="dcterms:W3CDTF">2016-03-02T18:58:11Z</dcterms:created>
  <dcterms:modified xsi:type="dcterms:W3CDTF">2023-03-06T11:06:34Z</dcterms:modified>
</cp:coreProperties>
</file>